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10"/>
  </p:notesMasterIdLst>
  <p:sldIdLst>
    <p:sldId id="324" r:id="rId2"/>
    <p:sldId id="390" r:id="rId3"/>
    <p:sldId id="399" r:id="rId4"/>
    <p:sldId id="400" r:id="rId5"/>
    <p:sldId id="403" r:id="rId6"/>
    <p:sldId id="402" r:id="rId7"/>
    <p:sldId id="404" r:id="rId8"/>
    <p:sldId id="405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18"/>
  </p:normalViewPr>
  <p:slideViewPr>
    <p:cSldViewPr snapToGrid="0" snapToObjects="1">
      <p:cViewPr varScale="1">
        <p:scale>
          <a:sx n="154" d="100"/>
          <a:sy n="154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4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982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693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7342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93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3" y="1267634"/>
            <a:ext cx="3066865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9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Segmentación con Máscaras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</p:txBody>
      </p:sp>
    </p:spTree>
    <p:extLst>
      <p:ext uri="{BB962C8B-B14F-4D97-AF65-F5344CB8AC3E}">
        <p14:creationId xmlns:p14="http://schemas.microsoft.com/office/powerpoint/2010/main" val="423905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92762" y="1110853"/>
            <a:ext cx="2026444" cy="2719388"/>
            <a:chOff x="3530" y="933"/>
            <a:chExt cx="1702" cy="2284"/>
          </a:xfrm>
        </p:grpSpPr>
        <p:grpSp>
          <p:nvGrpSpPr>
            <p:cNvPr id="1108" name="Group 8"/>
            <p:cNvGrpSpPr>
              <a:grpSpLocks/>
            </p:cNvGrpSpPr>
            <p:nvPr/>
          </p:nvGrpSpPr>
          <p:grpSpPr bwMode="auto">
            <a:xfrm>
              <a:off x="3624" y="1139"/>
              <a:ext cx="1608" cy="2078"/>
              <a:chOff x="3456" y="635"/>
              <a:chExt cx="1728" cy="2078"/>
            </a:xfrm>
          </p:grpSpPr>
          <p:pic>
            <p:nvPicPr>
              <p:cNvPr id="1114" name="Picture 9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56" y="635"/>
                <a:ext cx="1728" cy="20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15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814" y="676"/>
                <a:ext cx="1360" cy="20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09" name="Text Box 11"/>
            <p:cNvSpPr txBox="1">
              <a:spLocks noChangeArrowheads="1"/>
            </p:cNvSpPr>
            <p:nvPr/>
          </p:nvSpPr>
          <p:spPr bwMode="auto">
            <a:xfrm>
              <a:off x="3530" y="933"/>
              <a:ext cx="45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Output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sp>
          <p:nvSpPr>
            <p:cNvPr id="1110" name="Line 12"/>
            <p:cNvSpPr>
              <a:spLocks noChangeShapeType="1"/>
            </p:cNvSpPr>
            <p:nvPr/>
          </p:nvSpPr>
          <p:spPr bwMode="auto">
            <a:xfrm>
              <a:off x="3942" y="1164"/>
              <a:ext cx="0" cy="946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111" name="Line 13"/>
            <p:cNvSpPr>
              <a:spLocks noChangeShapeType="1"/>
            </p:cNvSpPr>
            <p:nvPr/>
          </p:nvSpPr>
          <p:spPr bwMode="auto">
            <a:xfrm rot="16200000" flipH="1">
              <a:off x="4254" y="852"/>
              <a:ext cx="300" cy="91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112" name="Text Box 14"/>
            <p:cNvSpPr txBox="1">
              <a:spLocks noChangeArrowheads="1"/>
            </p:cNvSpPr>
            <p:nvPr/>
          </p:nvSpPr>
          <p:spPr bwMode="auto">
            <a:xfrm>
              <a:off x="4727" y="1232"/>
              <a:ext cx="21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sz="900" dirty="0">
                  <a:latin typeface="Trebuchet MS" panose="020B0703020202090204" pitchFamily="34" charset="0"/>
                </a:rPr>
                <a:t>j</a:t>
              </a:r>
            </a:p>
          </p:txBody>
        </p:sp>
        <p:sp>
          <p:nvSpPr>
            <p:cNvPr id="1113" name="Text Box 15"/>
            <p:cNvSpPr txBox="1">
              <a:spLocks noChangeArrowheads="1"/>
            </p:cNvSpPr>
            <p:nvPr/>
          </p:nvSpPr>
          <p:spPr bwMode="auto">
            <a:xfrm>
              <a:off x="3759" y="1943"/>
              <a:ext cx="21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i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835137" y="1139429"/>
            <a:ext cx="2097881" cy="2733675"/>
            <a:chOff x="290" y="957"/>
            <a:chExt cx="1762" cy="2296"/>
          </a:xfrm>
        </p:grpSpPr>
        <p:pic>
          <p:nvPicPr>
            <p:cNvPr id="1101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4" y="1175"/>
              <a:ext cx="1728" cy="2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2" name="Text Box 18"/>
            <p:cNvSpPr txBox="1">
              <a:spLocks noChangeArrowheads="1"/>
            </p:cNvSpPr>
            <p:nvPr/>
          </p:nvSpPr>
          <p:spPr bwMode="auto">
            <a:xfrm>
              <a:off x="290" y="957"/>
              <a:ext cx="38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Input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grpSp>
          <p:nvGrpSpPr>
            <p:cNvPr id="1103" name="Group 19"/>
            <p:cNvGrpSpPr>
              <a:grpSpLocks/>
            </p:cNvGrpSpPr>
            <p:nvPr/>
          </p:nvGrpSpPr>
          <p:grpSpPr bwMode="auto">
            <a:xfrm>
              <a:off x="489" y="1200"/>
              <a:ext cx="1185" cy="973"/>
              <a:chOff x="321" y="696"/>
              <a:chExt cx="1185" cy="973"/>
            </a:xfrm>
          </p:grpSpPr>
          <p:sp>
            <p:nvSpPr>
              <p:cNvPr id="1104" name="Line 20"/>
              <p:cNvSpPr>
                <a:spLocks noChangeShapeType="1"/>
              </p:cNvSpPr>
              <p:nvPr/>
            </p:nvSpPr>
            <p:spPr bwMode="auto">
              <a:xfrm>
                <a:off x="504" y="69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05" name="Line 21"/>
              <p:cNvSpPr>
                <a:spLocks noChangeShapeType="1"/>
              </p:cNvSpPr>
              <p:nvPr/>
            </p:nvSpPr>
            <p:spPr bwMode="auto">
              <a:xfrm rot="16200000" flipH="1">
                <a:off x="840" y="366"/>
                <a:ext cx="264" cy="92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06" name="Text Box 22"/>
              <p:cNvSpPr txBox="1">
                <a:spLocks noChangeArrowheads="1"/>
              </p:cNvSpPr>
              <p:nvPr/>
            </p:nvSpPr>
            <p:spPr bwMode="auto">
              <a:xfrm>
                <a:off x="1289" y="764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107" name="Text Box 23"/>
              <p:cNvSpPr txBox="1">
                <a:spLocks noChangeArrowheads="1"/>
              </p:cNvSpPr>
              <p:nvPr/>
            </p:nvSpPr>
            <p:spPr bwMode="auto">
              <a:xfrm>
                <a:off x="321" y="1475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872" name="AutoShape 24"/>
          <p:cNvSpPr>
            <a:spLocks noChangeArrowheads="1"/>
          </p:cNvSpPr>
          <p:nvPr/>
        </p:nvSpPr>
        <p:spPr bwMode="auto">
          <a:xfrm rot="16200000">
            <a:off x="5721462" y="2160985"/>
            <a:ext cx="59531" cy="52388"/>
          </a:xfrm>
          <a:custGeom>
            <a:avLst/>
            <a:gdLst>
              <a:gd name="T0" fmla="*/ 75406 w 21600"/>
              <a:gd name="T1" fmla="*/ 34925 h 21600"/>
              <a:gd name="T2" fmla="*/ 39688 w 21600"/>
              <a:gd name="T3" fmla="*/ 69850 h 21600"/>
              <a:gd name="T4" fmla="*/ 3969 w 21600"/>
              <a:gd name="T5" fmla="*/ 34925 h 21600"/>
              <a:gd name="T6" fmla="*/ 3968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880 w 21600"/>
              <a:gd name="T13" fmla="*/ 2880 h 21600"/>
              <a:gd name="T14" fmla="*/ 18720 w 21600"/>
              <a:gd name="T15" fmla="*/ 1872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" y="21600"/>
                </a:lnTo>
                <a:lnTo>
                  <a:pt x="19440" y="21600"/>
                </a:lnTo>
                <a:lnTo>
                  <a:pt x="21600" y="0"/>
                </a:lnTo>
                <a:close/>
              </a:path>
            </a:pathLst>
          </a:custGeom>
          <a:noFill/>
          <a:ln w="9525">
            <a:solidFill>
              <a:srgbClr val="FFFF99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050" dirty="0">
              <a:latin typeface="Trebuchet MS" panose="020B0703020202090204" pitchFamily="34" charset="0"/>
            </a:endParaRPr>
          </a:p>
        </p:txBody>
      </p:sp>
      <p:sp>
        <p:nvSpPr>
          <p:cNvPr id="334873" name="Line 25"/>
          <p:cNvSpPr>
            <a:spLocks noChangeShapeType="1"/>
          </p:cNvSpPr>
          <p:nvPr/>
        </p:nvSpPr>
        <p:spPr bwMode="auto">
          <a:xfrm>
            <a:off x="5761943" y="2293144"/>
            <a:ext cx="292894" cy="1035844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 sz="1050" dirty="0">
              <a:latin typeface="Trebuchet MS" panose="020B0703020202090204" pitchFamily="34" charset="0"/>
            </a:endParaRPr>
          </a:p>
        </p:txBody>
      </p:sp>
      <p:sp>
        <p:nvSpPr>
          <p:cNvPr id="334874" name="Rectangle 26"/>
          <p:cNvSpPr>
            <a:spLocks noChangeArrowheads="1"/>
          </p:cNvSpPr>
          <p:nvPr/>
        </p:nvSpPr>
        <p:spPr bwMode="auto">
          <a:xfrm>
            <a:off x="3947430" y="3686175"/>
            <a:ext cx="5715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050" dirty="0">
              <a:latin typeface="Trebuchet MS" panose="020B0703020202090204" pitchFamily="34" charset="0"/>
            </a:endParaRPr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5883394" y="3357563"/>
            <a:ext cx="1293020" cy="1239441"/>
            <a:chOff x="4530" y="2820"/>
            <a:chExt cx="1086" cy="1041"/>
          </a:xfrm>
        </p:grpSpPr>
        <p:graphicFrame>
          <p:nvGraphicFramePr>
            <p:cNvPr id="1027" name="Object 1"/>
            <p:cNvGraphicFramePr>
              <a:graphicFrameLocks noChangeAspect="1"/>
            </p:cNvGraphicFramePr>
            <p:nvPr/>
          </p:nvGraphicFramePr>
          <p:xfrm>
            <a:off x="4536" y="2823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Fotografía de Photo Editor" r:id="rId5" imgW="1714739" imgH="1647619" progId="MSPhotoEd.3">
                    <p:embed/>
                  </p:oleObj>
                </mc:Choice>
                <mc:Fallback>
                  <p:oleObj name="Fotografía de Photo Editor" r:id="rId5" imgW="1714739" imgH="1647619" progId="MSPhotoEd.3">
                    <p:embed/>
                    <p:pic>
                      <p:nvPicPr>
                        <p:cNvPr id="1027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6" y="2823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3" name="Rectangle 29"/>
            <p:cNvSpPr>
              <a:spLocks noChangeArrowheads="1"/>
            </p:cNvSpPr>
            <p:nvPr/>
          </p:nvSpPr>
          <p:spPr bwMode="auto">
            <a:xfrm>
              <a:off x="5004" y="3258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94" name="Text Box 30"/>
            <p:cNvSpPr txBox="1">
              <a:spLocks noChangeArrowheads="1"/>
            </p:cNvSpPr>
            <p:nvPr/>
          </p:nvSpPr>
          <p:spPr bwMode="auto">
            <a:xfrm>
              <a:off x="4916" y="3479"/>
              <a:ext cx="373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y(i,j)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1095" name="Text Box 31"/>
            <p:cNvSpPr txBox="1">
              <a:spLocks noChangeArrowheads="1"/>
            </p:cNvSpPr>
            <p:nvPr/>
          </p:nvSpPr>
          <p:spPr bwMode="auto">
            <a:xfrm>
              <a:off x="4706" y="3003"/>
              <a:ext cx="7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Pixel de salida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grpSp>
          <p:nvGrpSpPr>
            <p:cNvPr id="1096" name="Group 32"/>
            <p:cNvGrpSpPr>
              <a:grpSpLocks/>
            </p:cNvGrpSpPr>
            <p:nvPr/>
          </p:nvGrpSpPr>
          <p:grpSpPr bwMode="auto">
            <a:xfrm>
              <a:off x="4530" y="2820"/>
              <a:ext cx="978" cy="955"/>
              <a:chOff x="372" y="1506"/>
              <a:chExt cx="978" cy="955"/>
            </a:xfrm>
          </p:grpSpPr>
          <p:sp>
            <p:nvSpPr>
              <p:cNvPr id="1097" name="Line 33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8" name="Line 34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9" name="Text Box 35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100" name="Text Box 36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885" name="Text Box 37"/>
          <p:cNvSpPr txBox="1">
            <a:spLocks noChangeArrowheads="1"/>
          </p:cNvSpPr>
          <p:nvPr/>
        </p:nvSpPr>
        <p:spPr bwMode="auto">
          <a:xfrm>
            <a:off x="4118881" y="3830241"/>
            <a:ext cx="26908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CL" sz="1050">
                <a:latin typeface="Trebuchet MS" panose="020B0703020202090204" pitchFamily="34" charset="0"/>
              </a:rPr>
              <a:t>f</a:t>
            </a:r>
            <a:endParaRPr lang="es-ES" sz="1050" dirty="0">
              <a:latin typeface="Trebuchet MS" panose="020B0703020202090204" pitchFamily="34" charset="0"/>
            </a:endParaRPr>
          </a:p>
        </p:txBody>
      </p: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1907890" y="2124076"/>
            <a:ext cx="1546622" cy="2480072"/>
            <a:chOff x="1191" y="1784"/>
            <a:chExt cx="1299" cy="2083"/>
          </a:xfrm>
        </p:grpSpPr>
        <p:grpSp>
          <p:nvGrpSpPr>
            <p:cNvPr id="1063" name="Group 41"/>
            <p:cNvGrpSpPr>
              <a:grpSpLocks/>
            </p:cNvGrpSpPr>
            <p:nvPr/>
          </p:nvGrpSpPr>
          <p:grpSpPr bwMode="auto">
            <a:xfrm>
              <a:off x="1191" y="1784"/>
              <a:ext cx="75" cy="102"/>
              <a:chOff x="2505" y="1454"/>
              <a:chExt cx="159" cy="534"/>
            </a:xfrm>
          </p:grpSpPr>
          <p:sp>
            <p:nvSpPr>
              <p:cNvPr id="1085" name="Line 42"/>
              <p:cNvSpPr>
                <a:spLocks noChangeShapeType="1"/>
              </p:cNvSpPr>
              <p:nvPr/>
            </p:nvSpPr>
            <p:spPr bwMode="auto">
              <a:xfrm>
                <a:off x="2505" y="1454"/>
                <a:ext cx="159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6" name="Line 43"/>
              <p:cNvSpPr>
                <a:spLocks noChangeShapeType="1"/>
              </p:cNvSpPr>
              <p:nvPr/>
            </p:nvSpPr>
            <p:spPr bwMode="auto">
              <a:xfrm flipV="1">
                <a:off x="2508" y="1940"/>
                <a:ext cx="156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7" name="Line 44"/>
              <p:cNvSpPr>
                <a:spLocks noChangeShapeType="1"/>
              </p:cNvSpPr>
              <p:nvPr/>
            </p:nvSpPr>
            <p:spPr bwMode="auto">
              <a:xfrm>
                <a:off x="2507" y="1607"/>
                <a:ext cx="157" cy="2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8" name="Line 45"/>
              <p:cNvSpPr>
                <a:spLocks noChangeShapeType="1"/>
              </p:cNvSpPr>
              <p:nvPr/>
            </p:nvSpPr>
            <p:spPr bwMode="auto">
              <a:xfrm flipV="1">
                <a:off x="2506" y="1783"/>
                <a:ext cx="157" cy="2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9" name="Line 46"/>
              <p:cNvSpPr>
                <a:spLocks noChangeShapeType="1"/>
              </p:cNvSpPr>
              <p:nvPr/>
            </p:nvSpPr>
            <p:spPr bwMode="auto">
              <a:xfrm>
                <a:off x="2506" y="1456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0" name="Line 47"/>
              <p:cNvSpPr>
                <a:spLocks noChangeShapeType="1"/>
              </p:cNvSpPr>
              <p:nvPr/>
            </p:nvSpPr>
            <p:spPr bwMode="auto">
              <a:xfrm>
                <a:off x="2562" y="1472"/>
                <a:ext cx="0" cy="49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1" name="Line 48"/>
              <p:cNvSpPr>
                <a:spLocks noChangeShapeType="1"/>
              </p:cNvSpPr>
              <p:nvPr/>
            </p:nvSpPr>
            <p:spPr bwMode="auto">
              <a:xfrm>
                <a:off x="2664" y="1503"/>
                <a:ext cx="0" cy="43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2" name="Line 49"/>
              <p:cNvSpPr>
                <a:spLocks noChangeShapeType="1"/>
              </p:cNvSpPr>
              <p:nvPr/>
            </p:nvSpPr>
            <p:spPr bwMode="auto">
              <a:xfrm>
                <a:off x="2617" y="1490"/>
                <a:ext cx="0" cy="46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  <p:graphicFrame>
          <p:nvGraphicFramePr>
            <p:cNvPr id="1026" name="Object 0"/>
            <p:cNvGraphicFramePr>
              <a:graphicFrameLocks noChangeAspect="1"/>
            </p:cNvGraphicFramePr>
            <p:nvPr/>
          </p:nvGraphicFramePr>
          <p:xfrm>
            <a:off x="1410" y="2829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" name="Fotografía de Photo Editor" r:id="rId7" imgW="1714739" imgH="1647619" progId="MSPhotoEd.3">
                    <p:embed/>
                  </p:oleObj>
                </mc:Choice>
                <mc:Fallback>
                  <p:oleObj name="Fotografía de Photo Editor" r:id="rId7" imgW="1714739" imgH="1647619" progId="MSPhotoEd.3">
                    <p:embed/>
                    <p:pic>
                      <p:nvPicPr>
                        <p:cNvPr id="1026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0" y="2829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4" name="Group 51"/>
            <p:cNvGrpSpPr>
              <a:grpSpLocks/>
            </p:cNvGrpSpPr>
            <p:nvPr/>
          </p:nvGrpSpPr>
          <p:grpSpPr bwMode="auto">
            <a:xfrm>
              <a:off x="1728" y="3120"/>
              <a:ext cx="432" cy="432"/>
              <a:chOff x="1536" y="2592"/>
              <a:chExt cx="432" cy="432"/>
            </a:xfrm>
          </p:grpSpPr>
          <p:grpSp>
            <p:nvGrpSpPr>
              <p:cNvPr id="1075" name="Group 52"/>
              <p:cNvGrpSpPr>
                <a:grpSpLocks/>
              </p:cNvGrpSpPr>
              <p:nvPr/>
            </p:nvGrpSpPr>
            <p:grpSpPr bwMode="auto">
              <a:xfrm>
                <a:off x="1536" y="2592"/>
                <a:ext cx="432" cy="432"/>
                <a:chOff x="1536" y="2592"/>
                <a:chExt cx="528" cy="432"/>
              </a:xfrm>
            </p:grpSpPr>
            <p:sp>
              <p:nvSpPr>
                <p:cNvPr id="1081" name="Line 53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2" name="Line 54"/>
                <p:cNvSpPr>
                  <a:spLocks noChangeShapeType="1"/>
                </p:cNvSpPr>
                <p:nvPr/>
              </p:nvSpPr>
              <p:spPr bwMode="auto">
                <a:xfrm>
                  <a:off x="1536" y="273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3" name="Line 55"/>
                <p:cNvSpPr>
                  <a:spLocks noChangeShapeType="1"/>
                </p:cNvSpPr>
                <p:nvPr/>
              </p:nvSpPr>
              <p:spPr bwMode="auto">
                <a:xfrm>
                  <a:off x="1536" y="288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4" name="Line 56"/>
                <p:cNvSpPr>
                  <a:spLocks noChangeShapeType="1"/>
                </p:cNvSpPr>
                <p:nvPr/>
              </p:nvSpPr>
              <p:spPr bwMode="auto">
                <a:xfrm>
                  <a:off x="1536" y="3024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</p:grpSp>
          <p:grpSp>
            <p:nvGrpSpPr>
              <p:cNvPr id="1076" name="Group 57"/>
              <p:cNvGrpSpPr>
                <a:grpSpLocks/>
              </p:cNvGrpSpPr>
              <p:nvPr/>
            </p:nvGrpSpPr>
            <p:grpSpPr bwMode="auto">
              <a:xfrm rot="5400000">
                <a:off x="1536" y="2592"/>
                <a:ext cx="432" cy="432"/>
                <a:chOff x="1632" y="2688"/>
                <a:chExt cx="528" cy="432"/>
              </a:xfrm>
            </p:grpSpPr>
            <p:sp>
              <p:nvSpPr>
                <p:cNvPr id="1077" name="Line 58"/>
                <p:cNvSpPr>
                  <a:spLocks noChangeShapeType="1"/>
                </p:cNvSpPr>
                <p:nvPr/>
              </p:nvSpPr>
              <p:spPr bwMode="auto">
                <a:xfrm>
                  <a:off x="1632" y="2688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78" name="Line 59"/>
                <p:cNvSpPr>
                  <a:spLocks noChangeShapeType="1"/>
                </p:cNvSpPr>
                <p:nvPr/>
              </p:nvSpPr>
              <p:spPr bwMode="auto">
                <a:xfrm>
                  <a:off x="1632" y="283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79" name="Line 60"/>
                <p:cNvSpPr>
                  <a:spLocks noChangeShapeType="1"/>
                </p:cNvSpPr>
                <p:nvPr/>
              </p:nvSpPr>
              <p:spPr bwMode="auto">
                <a:xfrm>
                  <a:off x="1632" y="297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0" name="Line 61"/>
                <p:cNvSpPr>
                  <a:spLocks noChangeShapeType="1"/>
                </p:cNvSpPr>
                <p:nvPr/>
              </p:nvSpPr>
              <p:spPr bwMode="auto">
                <a:xfrm>
                  <a:off x="1632" y="312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</p:grpSp>
        </p:grpSp>
        <p:sp>
          <p:nvSpPr>
            <p:cNvPr id="1065" name="Rectangle 62"/>
            <p:cNvSpPr>
              <a:spLocks noChangeArrowheads="1"/>
            </p:cNvSpPr>
            <p:nvPr/>
          </p:nvSpPr>
          <p:spPr bwMode="auto">
            <a:xfrm>
              <a:off x="1878" y="3264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6" name="Line 63"/>
            <p:cNvSpPr>
              <a:spLocks noChangeShapeType="1"/>
            </p:cNvSpPr>
            <p:nvPr/>
          </p:nvSpPr>
          <p:spPr bwMode="auto">
            <a:xfrm>
              <a:off x="1230" y="1926"/>
              <a:ext cx="246" cy="87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7" name="Text Box 64"/>
            <p:cNvSpPr txBox="1">
              <a:spLocks noChangeArrowheads="1"/>
            </p:cNvSpPr>
            <p:nvPr/>
          </p:nvSpPr>
          <p:spPr bwMode="auto">
            <a:xfrm>
              <a:off x="1616" y="3593"/>
              <a:ext cx="37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x(i,j)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1068" name="Line 65"/>
            <p:cNvSpPr>
              <a:spLocks noChangeShapeType="1"/>
            </p:cNvSpPr>
            <p:nvPr/>
          </p:nvSpPr>
          <p:spPr bwMode="auto">
            <a:xfrm flipH="1">
              <a:off x="1740" y="3336"/>
              <a:ext cx="198" cy="2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9" name="Text Box 66"/>
            <p:cNvSpPr txBox="1">
              <a:spLocks noChangeArrowheads="1"/>
            </p:cNvSpPr>
            <p:nvPr/>
          </p:nvSpPr>
          <p:spPr bwMode="auto">
            <a:xfrm>
              <a:off x="1658" y="2913"/>
              <a:ext cx="515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máscara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grpSp>
          <p:nvGrpSpPr>
            <p:cNvPr id="1070" name="Group 67"/>
            <p:cNvGrpSpPr>
              <a:grpSpLocks/>
            </p:cNvGrpSpPr>
            <p:nvPr/>
          </p:nvGrpSpPr>
          <p:grpSpPr bwMode="auto">
            <a:xfrm>
              <a:off x="1410" y="2826"/>
              <a:ext cx="978" cy="955"/>
              <a:chOff x="372" y="1506"/>
              <a:chExt cx="978" cy="955"/>
            </a:xfrm>
          </p:grpSpPr>
          <p:sp>
            <p:nvSpPr>
              <p:cNvPr id="1071" name="Line 68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72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73" name="Text Box 70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074" name="Text Box 71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920" name="Line 72"/>
          <p:cNvSpPr>
            <a:spLocks noChangeShapeType="1"/>
          </p:cNvSpPr>
          <p:nvPr/>
        </p:nvSpPr>
        <p:spPr bwMode="auto">
          <a:xfrm>
            <a:off x="3604530" y="2371725"/>
            <a:ext cx="514350" cy="12573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 sz="1050" dirty="0">
              <a:latin typeface="Trebuchet MS" panose="020B0703020202090204" pitchFamily="34" charset="0"/>
            </a:endParaRPr>
          </a:p>
        </p:txBody>
      </p:sp>
      <p:grpSp>
        <p:nvGrpSpPr>
          <p:cNvPr id="14" name="Group 73"/>
          <p:cNvGrpSpPr>
            <a:grpSpLocks/>
          </p:cNvGrpSpPr>
          <p:nvPr/>
        </p:nvGrpSpPr>
        <p:grpSpPr bwMode="auto">
          <a:xfrm>
            <a:off x="1907890" y="2120503"/>
            <a:ext cx="2039540" cy="2080022"/>
            <a:chOff x="1191" y="1781"/>
            <a:chExt cx="1713" cy="1747"/>
          </a:xfrm>
        </p:grpSpPr>
        <p:sp>
          <p:nvSpPr>
            <p:cNvPr id="1048" name="Line 74"/>
            <p:cNvSpPr>
              <a:spLocks noChangeShapeType="1"/>
            </p:cNvSpPr>
            <p:nvPr/>
          </p:nvSpPr>
          <p:spPr bwMode="auto">
            <a:xfrm>
              <a:off x="1944" y="3192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49" name="Line 75"/>
            <p:cNvSpPr>
              <a:spLocks noChangeShapeType="1"/>
            </p:cNvSpPr>
            <p:nvPr/>
          </p:nvSpPr>
          <p:spPr bwMode="auto">
            <a:xfrm>
              <a:off x="1944" y="3336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0" name="Line 76"/>
            <p:cNvSpPr>
              <a:spLocks noChangeShapeType="1"/>
            </p:cNvSpPr>
            <p:nvPr/>
          </p:nvSpPr>
          <p:spPr bwMode="auto">
            <a:xfrm>
              <a:off x="1944" y="3480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1" name="Line 77"/>
            <p:cNvSpPr>
              <a:spLocks noChangeShapeType="1"/>
            </p:cNvSpPr>
            <p:nvPr/>
          </p:nvSpPr>
          <p:spPr bwMode="auto">
            <a:xfrm>
              <a:off x="1800" y="3144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2" name="Line 78"/>
            <p:cNvSpPr>
              <a:spLocks noChangeShapeType="1"/>
            </p:cNvSpPr>
            <p:nvPr/>
          </p:nvSpPr>
          <p:spPr bwMode="auto">
            <a:xfrm>
              <a:off x="1800" y="3288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3" name="Line 79"/>
            <p:cNvSpPr>
              <a:spLocks noChangeShapeType="1"/>
            </p:cNvSpPr>
            <p:nvPr/>
          </p:nvSpPr>
          <p:spPr bwMode="auto">
            <a:xfrm>
              <a:off x="1800" y="3432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4" name="Line 80"/>
            <p:cNvSpPr>
              <a:spLocks noChangeShapeType="1"/>
            </p:cNvSpPr>
            <p:nvPr/>
          </p:nvSpPr>
          <p:spPr bwMode="auto">
            <a:xfrm>
              <a:off x="2136" y="3240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5" name="Line 81"/>
            <p:cNvSpPr>
              <a:spLocks noChangeShapeType="1"/>
            </p:cNvSpPr>
            <p:nvPr/>
          </p:nvSpPr>
          <p:spPr bwMode="auto">
            <a:xfrm>
              <a:off x="2136" y="3384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6" name="Line 82"/>
            <p:cNvSpPr>
              <a:spLocks noChangeShapeType="1"/>
            </p:cNvSpPr>
            <p:nvPr/>
          </p:nvSpPr>
          <p:spPr bwMode="auto">
            <a:xfrm>
              <a:off x="2136" y="3528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7" name="Line 83"/>
            <p:cNvSpPr>
              <a:spLocks noChangeShapeType="1"/>
            </p:cNvSpPr>
            <p:nvPr/>
          </p:nvSpPr>
          <p:spPr bwMode="auto">
            <a:xfrm>
              <a:off x="1267" y="184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8" name="Line 84"/>
            <p:cNvSpPr>
              <a:spLocks noChangeShapeType="1"/>
            </p:cNvSpPr>
            <p:nvPr/>
          </p:nvSpPr>
          <p:spPr bwMode="auto">
            <a:xfrm>
              <a:off x="1270" y="1792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9" name="Line 85"/>
            <p:cNvSpPr>
              <a:spLocks noChangeShapeType="1"/>
            </p:cNvSpPr>
            <p:nvPr/>
          </p:nvSpPr>
          <p:spPr bwMode="auto">
            <a:xfrm>
              <a:off x="1267" y="1877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0" name="Line 86"/>
            <p:cNvSpPr>
              <a:spLocks noChangeShapeType="1"/>
            </p:cNvSpPr>
            <p:nvPr/>
          </p:nvSpPr>
          <p:spPr bwMode="auto">
            <a:xfrm>
              <a:off x="1194" y="1889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1" name="Line 87"/>
            <p:cNvSpPr>
              <a:spLocks noChangeShapeType="1"/>
            </p:cNvSpPr>
            <p:nvPr/>
          </p:nvSpPr>
          <p:spPr bwMode="auto">
            <a:xfrm>
              <a:off x="1191" y="1781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2" name="Line 88"/>
            <p:cNvSpPr>
              <a:spLocks noChangeShapeType="1"/>
            </p:cNvSpPr>
            <p:nvPr/>
          </p:nvSpPr>
          <p:spPr bwMode="auto">
            <a:xfrm>
              <a:off x="1267" y="181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3256865" y="1789510"/>
            <a:ext cx="702468" cy="532209"/>
            <a:chOff x="2324" y="1503"/>
            <a:chExt cx="590" cy="447"/>
          </a:xfrm>
        </p:grpSpPr>
        <p:sp>
          <p:nvSpPr>
            <p:cNvPr id="1046" name="Text Box 90"/>
            <p:cNvSpPr txBox="1">
              <a:spLocks noChangeArrowheads="1"/>
            </p:cNvSpPr>
            <p:nvPr/>
          </p:nvSpPr>
          <p:spPr bwMode="auto">
            <a:xfrm>
              <a:off x="2324" y="1503"/>
              <a:ext cx="59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Operador 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sp>
          <p:nvSpPr>
            <p:cNvPr id="1047" name="Rectangle 91"/>
            <p:cNvSpPr>
              <a:spLocks noChangeArrowheads="1"/>
            </p:cNvSpPr>
            <p:nvPr/>
          </p:nvSpPr>
          <p:spPr bwMode="auto">
            <a:xfrm>
              <a:off x="2466" y="1752"/>
              <a:ext cx="84" cy="19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TopRight">
                <a:rot lat="0" lon="60000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16" name="Group 92"/>
          <p:cNvGrpSpPr>
            <a:grpSpLocks/>
          </p:cNvGrpSpPr>
          <p:nvPr/>
        </p:nvGrpSpPr>
        <p:grpSpPr bwMode="auto">
          <a:xfrm>
            <a:off x="3568811" y="2176463"/>
            <a:ext cx="2857500" cy="1793081"/>
            <a:chOff x="2586" y="1828"/>
            <a:chExt cx="2400" cy="1506"/>
          </a:xfrm>
        </p:grpSpPr>
        <p:grpSp>
          <p:nvGrpSpPr>
            <p:cNvPr id="1040" name="Group 93"/>
            <p:cNvGrpSpPr>
              <a:grpSpLocks/>
            </p:cNvGrpSpPr>
            <p:nvPr/>
          </p:nvGrpSpPr>
          <p:grpSpPr bwMode="auto">
            <a:xfrm>
              <a:off x="2586" y="1828"/>
              <a:ext cx="1776" cy="0"/>
              <a:chOff x="2586" y="1828"/>
              <a:chExt cx="1776" cy="0"/>
            </a:xfrm>
          </p:grpSpPr>
          <p:sp>
            <p:nvSpPr>
              <p:cNvPr id="1044" name="Line 94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45" name="Line 95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  <p:grpSp>
          <p:nvGrpSpPr>
            <p:cNvPr id="1041" name="Group 96"/>
            <p:cNvGrpSpPr>
              <a:grpSpLocks/>
            </p:cNvGrpSpPr>
            <p:nvPr/>
          </p:nvGrpSpPr>
          <p:grpSpPr bwMode="auto">
            <a:xfrm>
              <a:off x="3402" y="3334"/>
              <a:ext cx="1584" cy="0"/>
              <a:chOff x="3402" y="3334"/>
              <a:chExt cx="1584" cy="0"/>
            </a:xfrm>
          </p:grpSpPr>
          <p:sp>
            <p:nvSpPr>
              <p:cNvPr id="1042" name="Line 97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43" name="Line 98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EB7512F5-D39C-7645-A5CD-EDE304279264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3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3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72" grpId="0" animBg="1"/>
      <p:bldP spid="334873" grpId="0" animBg="1"/>
      <p:bldP spid="334874" grpId="0" animBg="1"/>
      <p:bldP spid="334885" grpId="0" autoUpdateAnimBg="0"/>
      <p:bldP spid="3349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 descr="threshold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99" y="1393026"/>
            <a:ext cx="4572746" cy="3429560"/>
          </a:xfrm>
          <a:prstGeom prst="rect">
            <a:avLst/>
          </a:prstGeom>
        </p:spPr>
      </p:pic>
      <p:pic>
        <p:nvPicPr>
          <p:cNvPr id="16" name="15 Imagen" descr="filtrado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865027" y="1393047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 descr="bordes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865027" y="1393047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 descr="image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865028" y="1393047"/>
            <a:ext cx="45719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7" y="2089563"/>
            <a:ext cx="321469" cy="321469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6" y="2625344"/>
            <a:ext cx="428625" cy="42862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7" y="3268282"/>
            <a:ext cx="535781" cy="535781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6" y="4018375"/>
            <a:ext cx="642938" cy="642938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7" name="16 Elipse"/>
          <p:cNvSpPr/>
          <p:nvPr/>
        </p:nvSpPr>
        <p:spPr>
          <a:xfrm>
            <a:off x="3334453" y="2878933"/>
            <a:ext cx="336221" cy="335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050"/>
          </a:p>
        </p:txBody>
      </p:sp>
      <p:sp>
        <p:nvSpPr>
          <p:cNvPr id="18" name="17 Elipse"/>
          <p:cNvSpPr/>
          <p:nvPr/>
        </p:nvSpPr>
        <p:spPr>
          <a:xfrm>
            <a:off x="4186746" y="2893235"/>
            <a:ext cx="321469" cy="3214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050"/>
          </a:p>
        </p:txBody>
      </p:sp>
      <p:sp>
        <p:nvSpPr>
          <p:cNvPr id="20" name="19 CuadroTexto"/>
          <p:cNvSpPr txBox="1"/>
          <p:nvPr/>
        </p:nvSpPr>
        <p:spPr>
          <a:xfrm>
            <a:off x="5590497" y="486651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© Hans Löbel</a:t>
            </a:r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4608CD-DE01-3641-8082-DB8B708D04E0}"/>
              </a:ext>
            </a:extLst>
          </p:cNvPr>
          <p:cNvSpPr/>
          <p:nvPr/>
        </p:nvSpPr>
        <p:spPr>
          <a:xfrm>
            <a:off x="705431" y="302976"/>
            <a:ext cx="63530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 circular: Detección de Cabezas</a:t>
            </a:r>
            <a:endParaRPr lang="en-US" sz="21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61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46 L 0.09219 -0.1345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-685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8 -0.13456 L 0.55625 -0.13456 L 0.55625 -0.07993 L 0.09305 -0.07993 L 0.09305 -0.01018 L 0.55486 -0.01018 L 0.55486 0.06112 L 0.09218 0.06112 L 0.09218 0.14167 L 0.55312 0.14167 L 0.55312 0.21791 L 0.09166 0.21791 L 0.09166 0.29383 L 0.55208 0.29537 L 0.55208 0.37809 L 0.09166 0.37963 L 0.09166 0.46575 L 0.55208 0.46575 " pathEditMode="relative" rAng="0" ptsTypes="AAAAAAAAAAAAAAAAAA">
                                      <p:cBhvr>
                                        <p:cTn id="4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30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224C2D-CA9B-FC44-BE42-3EF5BAF4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2" y="777421"/>
            <a:ext cx="5181600" cy="424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292487-1D74-504F-96BA-2685D68F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6" t="8983" r="7055" b="18380"/>
          <a:stretch/>
        </p:blipFill>
        <p:spPr>
          <a:xfrm>
            <a:off x="542260" y="893135"/>
            <a:ext cx="925033" cy="9356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5FF74E-0DD1-7642-8696-FF2DA2159230}"/>
              </a:ext>
            </a:extLst>
          </p:cNvPr>
          <p:cNvSpPr/>
          <p:nvPr/>
        </p:nvSpPr>
        <p:spPr>
          <a:xfrm>
            <a:off x="705431" y="302976"/>
            <a:ext cx="64059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 circular: Detección de Monedas</a:t>
            </a:r>
            <a:endParaRPr lang="en-US" sz="2100" dirty="0">
              <a:solidFill>
                <a:srgbClr val="FF93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EC5F64-3B33-F84A-B828-EC0BD3990C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755392" y="816864"/>
            <a:ext cx="4701622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062 C 0.30017 -0.01235 0.60034 -0.02377 0.63402 0.00833 C 0.6677 0.04043 0.20416 0.16018 0.20173 0.19197 C 0.1993 0.22438 0.61909 0.17808 0.61961 0.20092 C 0.62031 0.22438 0.20833 0.30061 0.20538 0.33179 C 0.20225 0.36296 0.60086 0.3645 0.60191 0.38796 C 0.60277 0.41172 0.20347 0.44753 0.21059 0.47407 C 0.21788 0.50061 0.43125 0.52438 0.64479 0.54876 " pathEditMode="relative" rAng="0" ptsTypes="AAAAAA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40" y="268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224C2D-CA9B-FC44-BE42-3EF5BAF4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2" y="777421"/>
            <a:ext cx="5181600" cy="4241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5FF74E-0DD1-7642-8696-FF2DA2159230}"/>
              </a:ext>
            </a:extLst>
          </p:cNvPr>
          <p:cNvSpPr/>
          <p:nvPr/>
        </p:nvSpPr>
        <p:spPr>
          <a:xfrm>
            <a:off x="705431" y="302976"/>
            <a:ext cx="64059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 circular: Detección de Monedas</a:t>
            </a:r>
            <a:endParaRPr lang="en-US" sz="2100" dirty="0">
              <a:solidFill>
                <a:srgbClr val="FF93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B5628-8591-6E4E-B359-7ECA3DA1C7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392" y="816864"/>
            <a:ext cx="4701622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5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A7C1C1-617E-854B-9E08-BC0C9644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89" y="69850"/>
            <a:ext cx="6565900" cy="500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0A2552-971A-1A4F-B14A-A0E0DD809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6" y="1214179"/>
            <a:ext cx="1968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5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224C2D-CA9B-FC44-BE42-3EF5BAF4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2" y="777421"/>
            <a:ext cx="5181600" cy="424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B5628-8591-6E4E-B359-7ECA3DA1C7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392" y="816864"/>
            <a:ext cx="4701622" cy="3949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5FF74E-0DD1-7642-8696-FF2DA2159230}"/>
              </a:ext>
            </a:extLst>
          </p:cNvPr>
          <p:cNvSpPr/>
          <p:nvPr/>
        </p:nvSpPr>
        <p:spPr>
          <a:xfrm>
            <a:off x="705431" y="302976"/>
            <a:ext cx="64059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 circular: Detección de Monedas</a:t>
            </a:r>
            <a:endParaRPr lang="en-US" sz="2100" dirty="0">
              <a:solidFill>
                <a:srgbClr val="FF9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05F9B-D2F8-9948-9E9F-33E90DC425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755391" y="816865"/>
            <a:ext cx="4701621" cy="3919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20662-8617-D645-B17E-DD85BA7511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755389" y="777421"/>
            <a:ext cx="4701621" cy="39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E00C-F7B2-DD47-8D2D-9898560E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38AA-2203-8048-BE58-8F37BE413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17550" indent="-514350">
              <a:buFont typeface="+mj-lt"/>
              <a:buAutoNum type="arabicPeriod"/>
            </a:pPr>
            <a:r>
              <a:rPr lang="es-ES_tradnl" dirty="0"/>
              <a:t>Definir máscara</a:t>
            </a:r>
          </a:p>
          <a:p>
            <a:pPr marL="717550" indent="-514350">
              <a:buFont typeface="+mj-lt"/>
              <a:buAutoNum type="arabicPeriod"/>
            </a:pPr>
            <a:r>
              <a:rPr lang="es-ES_tradnl" dirty="0" err="1"/>
              <a:t>Convolución</a:t>
            </a:r>
            <a:endParaRPr lang="es-ES_tradnl" dirty="0"/>
          </a:p>
          <a:p>
            <a:pPr marL="717550" indent="-514350">
              <a:buFont typeface="+mj-lt"/>
              <a:buAutoNum type="arabicPeriod"/>
            </a:pPr>
            <a:r>
              <a:rPr lang="es-ES_tradnl" dirty="0"/>
              <a:t>Umbral</a:t>
            </a:r>
          </a:p>
          <a:p>
            <a:pPr marL="717550" indent="-514350">
              <a:buFont typeface="+mj-lt"/>
              <a:buAutoNum type="arabicPeriod"/>
            </a:pPr>
            <a:r>
              <a:rPr lang="es-ES_tradnl" dirty="0"/>
              <a:t>Post-procesamiento</a:t>
            </a:r>
          </a:p>
        </p:txBody>
      </p:sp>
    </p:spTree>
    <p:extLst>
      <p:ext uri="{BB962C8B-B14F-4D97-AF65-F5344CB8AC3E}">
        <p14:creationId xmlns:p14="http://schemas.microsoft.com/office/powerpoint/2010/main" val="2498034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100</Words>
  <Application>Microsoft Macintosh PowerPoint</Application>
  <PresentationFormat>On-screen Show (16:9)</PresentationFormat>
  <Paragraphs>44</Paragraphs>
  <Slides>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Tema de Office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26</cp:revision>
  <dcterms:modified xsi:type="dcterms:W3CDTF">2021-11-23T12:41:36Z</dcterms:modified>
</cp:coreProperties>
</file>